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6840538" cy="9144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0945E6-4EFF-3DD0-9E95-402DB695B597}" v="6" dt="2026-03-10T14:13:59.014"/>
    <p1510:client id="{87BEA60B-6752-40E3-9984-12504218BAE3}" v="1" dt="2026-03-12T14:39:56.5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048" y="-3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041" y="1496484"/>
            <a:ext cx="5814457" cy="3183467"/>
          </a:xfrm>
        </p:spPr>
        <p:txBody>
          <a:bodyPr anchor="b"/>
          <a:lstStyle>
            <a:lvl1pPr algn="ctr">
              <a:defRPr sz="448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5067" y="4802717"/>
            <a:ext cx="5130404" cy="2207683"/>
          </a:xfrm>
        </p:spPr>
        <p:txBody>
          <a:bodyPr/>
          <a:lstStyle>
            <a:lvl1pPr marL="0" indent="0" algn="ctr">
              <a:buNone/>
              <a:defRPr sz="1795"/>
            </a:lvl1pPr>
            <a:lvl2pPr marL="342031" indent="0" algn="ctr">
              <a:buNone/>
              <a:defRPr sz="1496"/>
            </a:lvl2pPr>
            <a:lvl3pPr marL="684063" indent="0" algn="ctr">
              <a:buNone/>
              <a:defRPr sz="1347"/>
            </a:lvl3pPr>
            <a:lvl4pPr marL="1026094" indent="0" algn="ctr">
              <a:buNone/>
              <a:defRPr sz="1197"/>
            </a:lvl4pPr>
            <a:lvl5pPr marL="1368125" indent="0" algn="ctr">
              <a:buNone/>
              <a:defRPr sz="1197"/>
            </a:lvl5pPr>
            <a:lvl6pPr marL="1710157" indent="0" algn="ctr">
              <a:buNone/>
              <a:defRPr sz="1197"/>
            </a:lvl6pPr>
            <a:lvl7pPr marL="2052188" indent="0" algn="ctr">
              <a:buNone/>
              <a:defRPr sz="1197"/>
            </a:lvl7pPr>
            <a:lvl8pPr marL="2394219" indent="0" algn="ctr">
              <a:buNone/>
              <a:defRPr sz="1197"/>
            </a:lvl8pPr>
            <a:lvl9pPr marL="2736251" indent="0" algn="ctr">
              <a:buNone/>
              <a:defRPr sz="1197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ECA8-8164-46D0-AFC0-3F3EE488DE0D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F7E35-1BF3-4CFD-A0D7-D36BF9D640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4192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ECA8-8164-46D0-AFC0-3F3EE488DE0D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F7E35-1BF3-4CFD-A0D7-D36BF9D640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8601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95260" y="486834"/>
            <a:ext cx="1474991" cy="774911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0288" y="486834"/>
            <a:ext cx="4339466" cy="77491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ECA8-8164-46D0-AFC0-3F3EE488DE0D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F7E35-1BF3-4CFD-A0D7-D36BF9D640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4209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ECA8-8164-46D0-AFC0-3F3EE488DE0D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F7E35-1BF3-4CFD-A0D7-D36BF9D640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5922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2279653"/>
            <a:ext cx="5899964" cy="3803649"/>
          </a:xfrm>
        </p:spPr>
        <p:txBody>
          <a:bodyPr anchor="b"/>
          <a:lstStyle>
            <a:lvl1pPr>
              <a:defRPr sz="448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725" y="6119286"/>
            <a:ext cx="5899964" cy="2000249"/>
          </a:xfrm>
        </p:spPr>
        <p:txBody>
          <a:bodyPr/>
          <a:lstStyle>
            <a:lvl1pPr marL="0" indent="0">
              <a:buNone/>
              <a:defRPr sz="1795">
                <a:solidFill>
                  <a:schemeClr val="tx1">
                    <a:tint val="82000"/>
                  </a:schemeClr>
                </a:solidFill>
              </a:defRPr>
            </a:lvl1pPr>
            <a:lvl2pPr marL="342031" indent="0">
              <a:buNone/>
              <a:defRPr sz="1496">
                <a:solidFill>
                  <a:schemeClr val="tx1">
                    <a:tint val="82000"/>
                  </a:schemeClr>
                </a:solidFill>
              </a:defRPr>
            </a:lvl2pPr>
            <a:lvl3pPr marL="684063" indent="0">
              <a:buNone/>
              <a:defRPr sz="1347">
                <a:solidFill>
                  <a:schemeClr val="tx1">
                    <a:tint val="82000"/>
                  </a:schemeClr>
                </a:solidFill>
              </a:defRPr>
            </a:lvl3pPr>
            <a:lvl4pPr marL="1026094" indent="0">
              <a:buNone/>
              <a:defRPr sz="1197">
                <a:solidFill>
                  <a:schemeClr val="tx1">
                    <a:tint val="82000"/>
                  </a:schemeClr>
                </a:solidFill>
              </a:defRPr>
            </a:lvl4pPr>
            <a:lvl5pPr marL="1368125" indent="0">
              <a:buNone/>
              <a:defRPr sz="1197">
                <a:solidFill>
                  <a:schemeClr val="tx1">
                    <a:tint val="82000"/>
                  </a:schemeClr>
                </a:solidFill>
              </a:defRPr>
            </a:lvl5pPr>
            <a:lvl6pPr marL="1710157" indent="0">
              <a:buNone/>
              <a:defRPr sz="1197">
                <a:solidFill>
                  <a:schemeClr val="tx1">
                    <a:tint val="82000"/>
                  </a:schemeClr>
                </a:solidFill>
              </a:defRPr>
            </a:lvl6pPr>
            <a:lvl7pPr marL="2052188" indent="0">
              <a:buNone/>
              <a:defRPr sz="1197">
                <a:solidFill>
                  <a:schemeClr val="tx1">
                    <a:tint val="82000"/>
                  </a:schemeClr>
                </a:solidFill>
              </a:defRPr>
            </a:lvl7pPr>
            <a:lvl8pPr marL="2394219" indent="0">
              <a:buNone/>
              <a:defRPr sz="1197">
                <a:solidFill>
                  <a:schemeClr val="tx1">
                    <a:tint val="82000"/>
                  </a:schemeClr>
                </a:solidFill>
              </a:defRPr>
            </a:lvl8pPr>
            <a:lvl9pPr marL="2736251" indent="0">
              <a:buNone/>
              <a:defRPr sz="11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ECA8-8164-46D0-AFC0-3F3EE488DE0D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F7E35-1BF3-4CFD-A0D7-D36BF9D640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9384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0287" y="2434167"/>
            <a:ext cx="2907229" cy="580178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63022" y="2434167"/>
            <a:ext cx="2907229" cy="580178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ECA8-8164-46D0-AFC0-3F3EE488DE0D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F7E35-1BF3-4CFD-A0D7-D36BF9D640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798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78" y="486836"/>
            <a:ext cx="5899964" cy="176741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179" y="2241551"/>
            <a:ext cx="2893868" cy="1098549"/>
          </a:xfrm>
        </p:spPr>
        <p:txBody>
          <a:bodyPr anchor="b"/>
          <a:lstStyle>
            <a:lvl1pPr marL="0" indent="0">
              <a:buNone/>
              <a:defRPr sz="1795" b="1"/>
            </a:lvl1pPr>
            <a:lvl2pPr marL="342031" indent="0">
              <a:buNone/>
              <a:defRPr sz="1496" b="1"/>
            </a:lvl2pPr>
            <a:lvl3pPr marL="684063" indent="0">
              <a:buNone/>
              <a:defRPr sz="1347" b="1"/>
            </a:lvl3pPr>
            <a:lvl4pPr marL="1026094" indent="0">
              <a:buNone/>
              <a:defRPr sz="1197" b="1"/>
            </a:lvl4pPr>
            <a:lvl5pPr marL="1368125" indent="0">
              <a:buNone/>
              <a:defRPr sz="1197" b="1"/>
            </a:lvl5pPr>
            <a:lvl6pPr marL="1710157" indent="0">
              <a:buNone/>
              <a:defRPr sz="1197" b="1"/>
            </a:lvl6pPr>
            <a:lvl7pPr marL="2052188" indent="0">
              <a:buNone/>
              <a:defRPr sz="1197" b="1"/>
            </a:lvl7pPr>
            <a:lvl8pPr marL="2394219" indent="0">
              <a:buNone/>
              <a:defRPr sz="1197" b="1"/>
            </a:lvl8pPr>
            <a:lvl9pPr marL="2736251" indent="0">
              <a:buNone/>
              <a:defRPr sz="119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179" y="3340100"/>
            <a:ext cx="2893868" cy="491278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63023" y="2241551"/>
            <a:ext cx="2908120" cy="1098549"/>
          </a:xfrm>
        </p:spPr>
        <p:txBody>
          <a:bodyPr anchor="b"/>
          <a:lstStyle>
            <a:lvl1pPr marL="0" indent="0">
              <a:buNone/>
              <a:defRPr sz="1795" b="1"/>
            </a:lvl1pPr>
            <a:lvl2pPr marL="342031" indent="0">
              <a:buNone/>
              <a:defRPr sz="1496" b="1"/>
            </a:lvl2pPr>
            <a:lvl3pPr marL="684063" indent="0">
              <a:buNone/>
              <a:defRPr sz="1347" b="1"/>
            </a:lvl3pPr>
            <a:lvl4pPr marL="1026094" indent="0">
              <a:buNone/>
              <a:defRPr sz="1197" b="1"/>
            </a:lvl4pPr>
            <a:lvl5pPr marL="1368125" indent="0">
              <a:buNone/>
              <a:defRPr sz="1197" b="1"/>
            </a:lvl5pPr>
            <a:lvl6pPr marL="1710157" indent="0">
              <a:buNone/>
              <a:defRPr sz="1197" b="1"/>
            </a:lvl6pPr>
            <a:lvl7pPr marL="2052188" indent="0">
              <a:buNone/>
              <a:defRPr sz="1197" b="1"/>
            </a:lvl7pPr>
            <a:lvl8pPr marL="2394219" indent="0">
              <a:buNone/>
              <a:defRPr sz="1197" b="1"/>
            </a:lvl8pPr>
            <a:lvl9pPr marL="2736251" indent="0">
              <a:buNone/>
              <a:defRPr sz="119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63023" y="3340100"/>
            <a:ext cx="2908120" cy="491278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ECA8-8164-46D0-AFC0-3F3EE488DE0D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F7E35-1BF3-4CFD-A0D7-D36BF9D640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0413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ECA8-8164-46D0-AFC0-3F3EE488DE0D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F7E35-1BF3-4CFD-A0D7-D36BF9D640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7959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ECA8-8164-46D0-AFC0-3F3EE488DE0D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F7E35-1BF3-4CFD-A0D7-D36BF9D640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892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78" y="609600"/>
            <a:ext cx="2206252" cy="2133600"/>
          </a:xfrm>
        </p:spPr>
        <p:txBody>
          <a:bodyPr anchor="b"/>
          <a:lstStyle>
            <a:lvl1pPr>
              <a:defRPr sz="239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8120" y="1316569"/>
            <a:ext cx="3463022" cy="6498167"/>
          </a:xfrm>
        </p:spPr>
        <p:txBody>
          <a:bodyPr/>
          <a:lstStyle>
            <a:lvl1pPr>
              <a:defRPr sz="2394"/>
            </a:lvl1pPr>
            <a:lvl2pPr>
              <a:defRPr sz="2095"/>
            </a:lvl2pPr>
            <a:lvl3pPr>
              <a:defRPr sz="1795"/>
            </a:lvl3pPr>
            <a:lvl4pPr>
              <a:defRPr sz="1496"/>
            </a:lvl4pPr>
            <a:lvl5pPr>
              <a:defRPr sz="1496"/>
            </a:lvl5pPr>
            <a:lvl6pPr>
              <a:defRPr sz="1496"/>
            </a:lvl6pPr>
            <a:lvl7pPr>
              <a:defRPr sz="1496"/>
            </a:lvl7pPr>
            <a:lvl8pPr>
              <a:defRPr sz="1496"/>
            </a:lvl8pPr>
            <a:lvl9pPr>
              <a:defRPr sz="149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178" y="2743200"/>
            <a:ext cx="2206252" cy="5082117"/>
          </a:xfrm>
        </p:spPr>
        <p:txBody>
          <a:bodyPr/>
          <a:lstStyle>
            <a:lvl1pPr marL="0" indent="0">
              <a:buNone/>
              <a:defRPr sz="1197"/>
            </a:lvl1pPr>
            <a:lvl2pPr marL="342031" indent="0">
              <a:buNone/>
              <a:defRPr sz="1047"/>
            </a:lvl2pPr>
            <a:lvl3pPr marL="684063" indent="0">
              <a:buNone/>
              <a:defRPr sz="898"/>
            </a:lvl3pPr>
            <a:lvl4pPr marL="1026094" indent="0">
              <a:buNone/>
              <a:defRPr sz="748"/>
            </a:lvl4pPr>
            <a:lvl5pPr marL="1368125" indent="0">
              <a:buNone/>
              <a:defRPr sz="748"/>
            </a:lvl5pPr>
            <a:lvl6pPr marL="1710157" indent="0">
              <a:buNone/>
              <a:defRPr sz="748"/>
            </a:lvl6pPr>
            <a:lvl7pPr marL="2052188" indent="0">
              <a:buNone/>
              <a:defRPr sz="748"/>
            </a:lvl7pPr>
            <a:lvl8pPr marL="2394219" indent="0">
              <a:buNone/>
              <a:defRPr sz="748"/>
            </a:lvl8pPr>
            <a:lvl9pPr marL="2736251" indent="0">
              <a:buNone/>
              <a:defRPr sz="748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ECA8-8164-46D0-AFC0-3F3EE488DE0D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F7E35-1BF3-4CFD-A0D7-D36BF9D640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9540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78" y="609600"/>
            <a:ext cx="2206252" cy="2133600"/>
          </a:xfrm>
        </p:spPr>
        <p:txBody>
          <a:bodyPr anchor="b"/>
          <a:lstStyle>
            <a:lvl1pPr>
              <a:defRPr sz="239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08120" y="1316569"/>
            <a:ext cx="3463022" cy="6498167"/>
          </a:xfrm>
        </p:spPr>
        <p:txBody>
          <a:bodyPr anchor="t"/>
          <a:lstStyle>
            <a:lvl1pPr marL="0" indent="0">
              <a:buNone/>
              <a:defRPr sz="2394"/>
            </a:lvl1pPr>
            <a:lvl2pPr marL="342031" indent="0">
              <a:buNone/>
              <a:defRPr sz="2095"/>
            </a:lvl2pPr>
            <a:lvl3pPr marL="684063" indent="0">
              <a:buNone/>
              <a:defRPr sz="1795"/>
            </a:lvl3pPr>
            <a:lvl4pPr marL="1026094" indent="0">
              <a:buNone/>
              <a:defRPr sz="1496"/>
            </a:lvl4pPr>
            <a:lvl5pPr marL="1368125" indent="0">
              <a:buNone/>
              <a:defRPr sz="1496"/>
            </a:lvl5pPr>
            <a:lvl6pPr marL="1710157" indent="0">
              <a:buNone/>
              <a:defRPr sz="1496"/>
            </a:lvl6pPr>
            <a:lvl7pPr marL="2052188" indent="0">
              <a:buNone/>
              <a:defRPr sz="1496"/>
            </a:lvl7pPr>
            <a:lvl8pPr marL="2394219" indent="0">
              <a:buNone/>
              <a:defRPr sz="1496"/>
            </a:lvl8pPr>
            <a:lvl9pPr marL="2736251" indent="0">
              <a:buNone/>
              <a:defRPr sz="149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178" y="2743200"/>
            <a:ext cx="2206252" cy="5082117"/>
          </a:xfrm>
        </p:spPr>
        <p:txBody>
          <a:bodyPr/>
          <a:lstStyle>
            <a:lvl1pPr marL="0" indent="0">
              <a:buNone/>
              <a:defRPr sz="1197"/>
            </a:lvl1pPr>
            <a:lvl2pPr marL="342031" indent="0">
              <a:buNone/>
              <a:defRPr sz="1047"/>
            </a:lvl2pPr>
            <a:lvl3pPr marL="684063" indent="0">
              <a:buNone/>
              <a:defRPr sz="898"/>
            </a:lvl3pPr>
            <a:lvl4pPr marL="1026094" indent="0">
              <a:buNone/>
              <a:defRPr sz="748"/>
            </a:lvl4pPr>
            <a:lvl5pPr marL="1368125" indent="0">
              <a:buNone/>
              <a:defRPr sz="748"/>
            </a:lvl5pPr>
            <a:lvl6pPr marL="1710157" indent="0">
              <a:buNone/>
              <a:defRPr sz="748"/>
            </a:lvl6pPr>
            <a:lvl7pPr marL="2052188" indent="0">
              <a:buNone/>
              <a:defRPr sz="748"/>
            </a:lvl7pPr>
            <a:lvl8pPr marL="2394219" indent="0">
              <a:buNone/>
              <a:defRPr sz="748"/>
            </a:lvl8pPr>
            <a:lvl9pPr marL="2736251" indent="0">
              <a:buNone/>
              <a:defRPr sz="748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ECA8-8164-46D0-AFC0-3F3EE488DE0D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F7E35-1BF3-4CFD-A0D7-D36BF9D640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670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0287" y="486836"/>
            <a:ext cx="5899964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287" y="2434167"/>
            <a:ext cx="5899964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0287" y="8475136"/>
            <a:ext cx="153912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9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90ECA8-8164-46D0-AFC0-3F3EE488DE0D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65928" y="8475136"/>
            <a:ext cx="2308682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9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1130" y="8475136"/>
            <a:ext cx="153912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9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AF7E35-1BF3-4CFD-A0D7-D36BF9D640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199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4063" rtl="0" eaLnBrk="1" latinLnBrk="0" hangingPunct="1">
        <a:lnSpc>
          <a:spcPct val="90000"/>
        </a:lnSpc>
        <a:spcBef>
          <a:spcPct val="0"/>
        </a:spcBef>
        <a:buNone/>
        <a:defRPr sz="329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016" indent="-171016" algn="l" defTabSz="684063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095" kern="1200">
          <a:solidFill>
            <a:schemeClr val="tx1"/>
          </a:solidFill>
          <a:latin typeface="+mn-lt"/>
          <a:ea typeface="+mn-ea"/>
          <a:cs typeface="+mn-cs"/>
        </a:defRPr>
      </a:lvl1pPr>
      <a:lvl2pPr marL="513047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855078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496" kern="1200">
          <a:solidFill>
            <a:schemeClr val="tx1"/>
          </a:solidFill>
          <a:latin typeface="+mn-lt"/>
          <a:ea typeface="+mn-ea"/>
          <a:cs typeface="+mn-cs"/>
        </a:defRPr>
      </a:lvl3pPr>
      <a:lvl4pPr marL="1197110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4pPr>
      <a:lvl5pPr marL="1539141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5pPr>
      <a:lvl6pPr marL="1881172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6pPr>
      <a:lvl7pPr marL="2223204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7pPr>
      <a:lvl8pPr marL="2565235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8pPr>
      <a:lvl9pPr marL="2907266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1pPr>
      <a:lvl2pPr marL="342031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2pPr>
      <a:lvl3pPr marL="684063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3pPr>
      <a:lvl4pPr marL="1026094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4pPr>
      <a:lvl5pPr marL="1368125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5pPr>
      <a:lvl6pPr marL="1710157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6pPr>
      <a:lvl7pPr marL="2052188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7pPr>
      <a:lvl8pPr marL="2394219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8pPr>
      <a:lvl9pPr marL="2736251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B24C1710-301A-402F-D4BA-E80409DB487E}"/>
              </a:ext>
            </a:extLst>
          </p:cNvPr>
          <p:cNvSpPr/>
          <p:nvPr/>
        </p:nvSpPr>
        <p:spPr>
          <a:xfrm>
            <a:off x="450832" y="1511841"/>
            <a:ext cx="6102368" cy="731664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900" dirty="0">
              <a:solidFill>
                <a:schemeClr val="accent1">
                  <a:lumMod val="50000"/>
                </a:schemeClr>
              </a:solidFill>
              <a:cs typeface="Calibri"/>
            </a:endParaRPr>
          </a:p>
        </p:txBody>
      </p:sp>
      <p:sp>
        <p:nvSpPr>
          <p:cNvPr id="6" name="Retângulo de cantos arredondados 6">
            <a:extLst>
              <a:ext uri="{FF2B5EF4-FFF2-40B4-BE49-F238E27FC236}">
                <a16:creationId xmlns:a16="http://schemas.microsoft.com/office/drawing/2014/main" id="{8D333002-6F57-6145-C7E3-2CE1F694748E}"/>
              </a:ext>
            </a:extLst>
          </p:cNvPr>
          <p:cNvSpPr/>
          <p:nvPr/>
        </p:nvSpPr>
        <p:spPr>
          <a:xfrm>
            <a:off x="450832" y="224805"/>
            <a:ext cx="6102368" cy="895455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</a:t>
            </a:r>
          </a:p>
          <a:p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D2A74EE-B616-4FF3-F9D3-C6DEA01D8492}"/>
              </a:ext>
            </a:extLst>
          </p:cNvPr>
          <p:cNvSpPr txBox="1"/>
          <p:nvPr/>
        </p:nvSpPr>
        <p:spPr>
          <a:xfrm>
            <a:off x="450832" y="1120260"/>
            <a:ext cx="6378100" cy="23237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900" dirty="0">
                <a:latin typeface="Calibri"/>
                <a:ea typeface="Calibri"/>
                <a:cs typeface="Calibri"/>
              </a:rPr>
              <a:t>Consulta </a:t>
            </a:r>
            <a:r>
              <a:rPr lang="pt-BR" sz="900" b="1" dirty="0">
                <a:latin typeface="Calibri"/>
                <a:ea typeface="Calibri"/>
                <a:cs typeface="Calibri"/>
              </a:rPr>
              <a:t>presencial</a:t>
            </a:r>
            <a:r>
              <a:rPr lang="pt-BR" sz="900" dirty="0">
                <a:latin typeface="Calibri"/>
                <a:ea typeface="Calibri"/>
                <a:cs typeface="Calibri"/>
              </a:rPr>
              <a:t> realizada pela </a:t>
            </a:r>
            <a:r>
              <a:rPr lang="pt-BR" sz="900" b="1" dirty="0">
                <a:latin typeface="Calibri"/>
                <a:ea typeface="Calibri"/>
                <a:cs typeface="Calibri"/>
              </a:rPr>
              <a:t>enfermagem</a:t>
            </a:r>
            <a:r>
              <a:rPr lang="pt-BR" sz="900" dirty="0">
                <a:latin typeface="Calibri"/>
                <a:ea typeface="Calibri"/>
                <a:cs typeface="Calibri"/>
              </a:rPr>
              <a:t>.</a:t>
            </a:r>
            <a:endParaRPr lang="pt-BR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>
              <a:buAutoNum type="arabicPeriod"/>
            </a:pPr>
            <a:r>
              <a:rPr lang="pt-BR" sz="1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SOLICITAR QUE MÃE AMAMENTE O RECÉM-NASCIDO E APLICAR ESCALA LATCH: </a:t>
            </a:r>
          </a:p>
          <a:p>
            <a:endParaRPr lang="pt-BR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 </a:t>
            </a:r>
            <a:r>
              <a:rPr lang="pt-BR" sz="9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pt-BR" sz="9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latch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): qualidade da pega 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 </a:t>
            </a:r>
            <a:r>
              <a:rPr lang="pt-BR" sz="9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pt-BR" sz="9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audible</a:t>
            </a:r>
            <a:r>
              <a:rPr lang="pt-BR" sz="9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9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swallowing</a:t>
            </a:r>
            <a:r>
              <a:rPr lang="pt-BR" sz="9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): 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avalia se a deglutição do bebê é audível durante a amamentação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 </a:t>
            </a:r>
            <a:r>
              <a:rPr lang="pt-BR" sz="9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pt-BR" sz="9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type</a:t>
            </a:r>
            <a:r>
              <a:rPr lang="pt-BR" sz="9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9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pt-BR" sz="9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9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nipple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): avalia tipo de mamilo da lactante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 </a:t>
            </a:r>
            <a:r>
              <a:rPr lang="pt-BR" sz="9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pt-BR" sz="9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confort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): nível de conforto da mãe ao longo da amamentação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 </a:t>
            </a:r>
            <a:r>
              <a:rPr lang="pt-BR" sz="9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pt-BR" sz="9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hold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): identifica a necessidade de ajuste de posicionamento do bebê no seio materno</a:t>
            </a:r>
          </a:p>
          <a:p>
            <a:r>
              <a:rPr lang="pt-BR" sz="900" dirty="0">
                <a:latin typeface="Calibri"/>
                <a:ea typeface="Calibri"/>
                <a:cs typeface="Calibri"/>
              </a:rPr>
              <a:t>Cada variável recebe um escore de 0 a 2  (pontuação máxima de 10) : </a:t>
            </a:r>
          </a:p>
          <a:p>
            <a:pPr marL="171450" indent="-171450">
              <a:buFont typeface="Arial"/>
              <a:buChar char="•"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 Pontuação 0-3: ruim</a:t>
            </a:r>
          </a:p>
          <a:p>
            <a:pPr marL="171450" indent="-171450">
              <a:buFont typeface="Arial"/>
              <a:buChar char="•"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 Pontuação 4-7:  moderada</a:t>
            </a:r>
          </a:p>
          <a:p>
            <a:pPr marL="171450" indent="-171450">
              <a:buFont typeface="Arial"/>
              <a:buChar char="•"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 Pontuação 8-10: boa</a:t>
            </a:r>
          </a:p>
          <a:p>
            <a:pPr algn="l"/>
            <a:endParaRPr lang="pt-BR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5C124460-E89E-24F2-9C6C-1285276534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231717"/>
              </p:ext>
            </p:extLst>
          </p:nvPr>
        </p:nvGraphicFramePr>
        <p:xfrm>
          <a:off x="551354" y="3171934"/>
          <a:ext cx="5855814" cy="55180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3895">
                  <a:extLst>
                    <a:ext uri="{9D8B030D-6E8A-4147-A177-3AD203B41FA5}">
                      <a16:colId xmlns:a16="http://schemas.microsoft.com/office/drawing/2014/main" val="3717114914"/>
                    </a:ext>
                  </a:extLst>
                </a:gridCol>
                <a:gridCol w="1273003">
                  <a:extLst>
                    <a:ext uri="{9D8B030D-6E8A-4147-A177-3AD203B41FA5}">
                      <a16:colId xmlns:a16="http://schemas.microsoft.com/office/drawing/2014/main" val="3954334210"/>
                    </a:ext>
                  </a:extLst>
                </a:gridCol>
                <a:gridCol w="1411877">
                  <a:extLst>
                    <a:ext uri="{9D8B030D-6E8A-4147-A177-3AD203B41FA5}">
                      <a16:colId xmlns:a16="http://schemas.microsoft.com/office/drawing/2014/main" val="3714478492"/>
                    </a:ext>
                  </a:extLst>
                </a:gridCol>
                <a:gridCol w="1597039">
                  <a:extLst>
                    <a:ext uri="{9D8B030D-6E8A-4147-A177-3AD203B41FA5}">
                      <a16:colId xmlns:a16="http://schemas.microsoft.com/office/drawing/2014/main" val="3307721993"/>
                    </a:ext>
                  </a:extLst>
                </a:gridCol>
              </a:tblGrid>
              <a:tr h="252911">
                <a:tc>
                  <a:txBody>
                    <a:bodyPr/>
                    <a:lstStyle/>
                    <a:p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9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9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9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4912110"/>
                  </a:ext>
                </a:extLst>
              </a:tr>
              <a:tr h="919676">
                <a:tc>
                  <a:txBody>
                    <a:bodyPr/>
                    <a:lstStyle/>
                    <a:p>
                      <a:pPr algn="l"/>
                      <a:r>
                        <a:rPr lang="pt-BR" sz="9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</a:p>
                    <a:p>
                      <a:pPr lvl="0" algn="l">
                        <a:buNone/>
                      </a:pPr>
                      <a:endParaRPr lang="pt-BR" sz="900" b="1" i="0" u="none" strike="noStrike" noProof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 algn="l">
                        <a:buNone/>
                      </a:pPr>
                      <a:r>
                        <a:rPr lang="pt-BR" sz="900" b="1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Pega</a:t>
                      </a:r>
                      <a:endParaRPr lang="pt-BR" sz="9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Muito sonolento ou relutante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 algn="l"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Não consegue sustentar a pega ou sucção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Tentativas repetidas para sustentar a pega ou sucção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Segura o mamilo na boca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 algn="l"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Estimular para sugar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Agarra a mama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Língua abaixada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Lábios curvados para fora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Sucção rítmica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33426"/>
                  </a:ext>
                </a:extLst>
              </a:tr>
              <a:tr h="988651">
                <a:tc>
                  <a:txBody>
                    <a:bodyPr/>
                    <a:lstStyle/>
                    <a:p>
                      <a:r>
                        <a:rPr lang="pt-BR" sz="9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  <a:p>
                      <a:pPr lvl="0">
                        <a:buNone/>
                      </a:pPr>
                      <a:endParaRPr lang="pt-BR" sz="900" b="1" i="0" u="none" strike="noStrike" noProof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>
                        <a:buNone/>
                      </a:pPr>
                      <a:r>
                        <a:rPr lang="pt-BR" sz="900" b="1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Deglutição audível</a:t>
                      </a:r>
                      <a:endParaRPr lang="pt-BR" sz="9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Nenhuma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Um pouco, com estímulo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Espontânea e intermitente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(&lt;24 horas de vida)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Espontânea e frequente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(&gt;24 horas de vida)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795231"/>
                  </a:ext>
                </a:extLst>
              </a:tr>
              <a:tr h="574796">
                <a:tc>
                  <a:txBody>
                    <a:bodyPr/>
                    <a:lstStyle/>
                    <a:p>
                      <a:r>
                        <a:rPr lang="pt-BR" sz="9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</a:p>
                    <a:p>
                      <a:pPr lvl="0">
                        <a:buNone/>
                      </a:pPr>
                      <a:endParaRPr lang="pt-BR" sz="900" b="1" i="0" u="none" strike="noStrike" noProof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>
                        <a:buNone/>
                      </a:pPr>
                      <a:r>
                        <a:rPr lang="pt-BR" sz="900" b="1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Tipo de mamilo</a:t>
                      </a:r>
                      <a:endParaRPr lang="pt-BR" sz="9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Invertido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Plano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Protruso (Após estimulação)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3802460"/>
                  </a:ext>
                </a:extLst>
              </a:tr>
              <a:tr h="1195579">
                <a:tc>
                  <a:txBody>
                    <a:bodyPr/>
                    <a:lstStyle/>
                    <a:p>
                      <a:r>
                        <a:rPr lang="pt-BR" sz="9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</a:p>
                    <a:p>
                      <a:pPr lvl="0">
                        <a:buNone/>
                      </a:pPr>
                      <a:endParaRPr lang="pt-BR" sz="900" b="1" i="0" u="none" strike="noStrike" noProof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>
                        <a:buNone/>
                      </a:pPr>
                      <a:r>
                        <a:rPr lang="pt-BR" sz="900" b="1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Conforto (Mama/mamilo)</a:t>
                      </a:r>
                      <a:endParaRPr lang="pt-BR" sz="9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900" b="0" i="0" u="none" strike="noStrike" noProof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Ingurgitada</a:t>
                      </a:r>
                      <a:endParaRPr lang="pt-BR" sz="9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900" b="0" i="0" u="none" strike="noStrike" noProof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 fissura, sangrando, grandes vesículas ou</a:t>
                      </a:r>
                      <a:endParaRPr lang="pt-BR" sz="9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900" b="0" i="0" u="none" strike="noStrike" noProof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equimoses</a:t>
                      </a:r>
                      <a:endParaRPr lang="pt-BR" sz="9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>
                        <a:buNone/>
                      </a:pPr>
                      <a:r>
                        <a:rPr lang="pt-BR" sz="900" b="0" i="0" u="none" strike="noStrike" noProof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Desconforto Severo</a:t>
                      </a:r>
                      <a:endParaRPr lang="pt-BR" sz="9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Cheia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Avermelhado/ pequenas vesículas ou equimoses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Desconforto suave/moderado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Macias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Não dolorosas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2848725"/>
                  </a:ext>
                </a:extLst>
              </a:tr>
              <a:tr h="1586440">
                <a:tc>
                  <a:txBody>
                    <a:bodyPr/>
                    <a:lstStyle/>
                    <a:p>
                      <a:r>
                        <a:rPr lang="pt-BR" sz="9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</a:t>
                      </a:r>
                    </a:p>
                    <a:p>
                      <a:pPr lvl="0">
                        <a:buNone/>
                      </a:pPr>
                      <a:endParaRPr lang="pt-BR" sz="900" b="1" i="0" u="none" strike="noStrike" noProof="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>
                        <a:buNone/>
                      </a:pPr>
                      <a:r>
                        <a:rPr lang="pt-BR" sz="900" b="1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Colo (Posicionamento)</a:t>
                      </a:r>
                      <a:endParaRPr lang="pt-BR" sz="9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900" b="0" i="0" u="none" strike="noStrike" noProof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Ajuda completa</a:t>
                      </a:r>
                      <a:endParaRPr lang="pt-BR" sz="9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>
                        <a:buNone/>
                      </a:pPr>
                      <a:r>
                        <a:rPr lang="pt-BR" sz="900" b="0" i="0" u="none" strike="noStrike" noProof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(Equipe segura o bebê à mama)</a:t>
                      </a:r>
                      <a:endParaRPr lang="pt-BR" sz="9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Ajuda mínima (por exemplo, elevar a cabeça na cabeceira da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cama, colocar travesseiros para apoio)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Ensinar a mãe em uma mama, depois ela faz no outro lado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Equipe segura o bebê, depois a mãe assume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Sem ajuda da equipe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Mãe capaz de posicionar e segurar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lvl="0">
                        <a:buNone/>
                      </a:pPr>
                      <a:r>
                        <a:rPr lang="pt-BR" sz="900" b="0" i="0" u="none" strike="noStrike" noProof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 bebê</a:t>
                      </a:r>
                      <a:endParaRPr lang="pt-BR" sz="9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0623769"/>
                  </a:ext>
                </a:extLst>
              </a:tr>
            </a:tbl>
          </a:graphicData>
        </a:graphic>
      </p:graphicFrame>
      <p:grpSp>
        <p:nvGrpSpPr>
          <p:cNvPr id="9" name="Agrupar 8">
            <a:extLst>
              <a:ext uri="{FF2B5EF4-FFF2-40B4-BE49-F238E27FC236}">
                <a16:creationId xmlns:a16="http://schemas.microsoft.com/office/drawing/2014/main" id="{AFC37757-FA6F-EEB9-5D35-0CB2A0D97AC2}"/>
              </a:ext>
            </a:extLst>
          </p:cNvPr>
          <p:cNvGrpSpPr/>
          <p:nvPr/>
        </p:nvGrpSpPr>
        <p:grpSpPr>
          <a:xfrm>
            <a:off x="-182976" y="454013"/>
            <a:ext cx="2339944" cy="430887"/>
            <a:chOff x="-152015" y="702526"/>
            <a:chExt cx="2339944" cy="430887"/>
          </a:xfrm>
        </p:grpSpPr>
        <p:pic>
          <p:nvPicPr>
            <p:cNvPr id="10" name="Picture 73">
              <a:extLst>
                <a:ext uri="{FF2B5EF4-FFF2-40B4-BE49-F238E27FC236}">
                  <a16:creationId xmlns:a16="http://schemas.microsoft.com/office/drawing/2014/main" id="{377BEEFE-6AC3-8F8D-F753-88D2F87D985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6000"/>
            <a:stretch/>
          </p:blipFill>
          <p:spPr>
            <a:xfrm>
              <a:off x="-152015" y="754706"/>
              <a:ext cx="1780815" cy="326528"/>
            </a:xfrm>
            <a:prstGeom prst="rect">
              <a:avLst/>
            </a:prstGeom>
          </p:spPr>
        </p:pic>
        <p:sp>
          <p:nvSpPr>
            <p:cNvPr id="11" name="CaixaDeTexto 10">
              <a:extLst>
                <a:ext uri="{FF2B5EF4-FFF2-40B4-BE49-F238E27FC236}">
                  <a16:creationId xmlns:a16="http://schemas.microsoft.com/office/drawing/2014/main" id="{EEEBAA59-B731-37AA-9A50-018649DCE46F}"/>
                </a:ext>
              </a:extLst>
            </p:cNvPr>
            <p:cNvSpPr txBox="1"/>
            <p:nvPr/>
          </p:nvSpPr>
          <p:spPr>
            <a:xfrm>
              <a:off x="688437" y="702526"/>
              <a:ext cx="1499492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EINSTEIN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Hospital Israelita</a:t>
              </a:r>
            </a:p>
          </p:txBody>
        </p:sp>
      </p:grp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419E2BA6-8E68-ABC5-A9E2-93A6E19B58E3}"/>
              </a:ext>
            </a:extLst>
          </p:cNvPr>
          <p:cNvSpPr txBox="1"/>
          <p:nvPr/>
        </p:nvSpPr>
        <p:spPr>
          <a:xfrm>
            <a:off x="409160" y="1296134"/>
            <a:ext cx="61249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I. ASSISTENCIAL</a:t>
            </a:r>
            <a:endParaRPr lang="pt-BR" dirty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16E3D319-AA0A-1236-1B5F-00B5F576B5EE}"/>
              </a:ext>
            </a:extLst>
          </p:cNvPr>
          <p:cNvSpPr txBox="1"/>
          <p:nvPr/>
        </p:nvSpPr>
        <p:spPr>
          <a:xfrm>
            <a:off x="2451750" y="281553"/>
            <a:ext cx="23762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Guia do Episódio de Cuidado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B9BE963-C81F-6BBF-896C-4F5EDA4031D8}"/>
              </a:ext>
            </a:extLst>
          </p:cNvPr>
          <p:cNvSpPr txBox="1"/>
          <p:nvPr/>
        </p:nvSpPr>
        <p:spPr>
          <a:xfrm>
            <a:off x="2451750" y="513248"/>
            <a:ext cx="40181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Puericultura - Consulta de Avaliação da Amamentação</a:t>
            </a:r>
            <a:endParaRPr lang="pt-BR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876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6C07C994-DB73-9849-9307-F7C640AF63F8}"/>
              </a:ext>
            </a:extLst>
          </p:cNvPr>
          <p:cNvSpPr/>
          <p:nvPr/>
        </p:nvSpPr>
        <p:spPr>
          <a:xfrm>
            <a:off x="195504" y="238939"/>
            <a:ext cx="6455328" cy="8666122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0"/>
          </a:p>
        </p:txBody>
      </p:sp>
      <p:sp>
        <p:nvSpPr>
          <p:cNvPr id="5" name="Espaço Reservado para Conteúdo 3">
            <a:extLst>
              <a:ext uri="{FF2B5EF4-FFF2-40B4-BE49-F238E27FC236}">
                <a16:creationId xmlns:a16="http://schemas.microsoft.com/office/drawing/2014/main" id="{2808C595-F399-63E2-5659-BF2B41CB5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707" y="238939"/>
            <a:ext cx="6388893" cy="868687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pt-BR" sz="1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ORIENTAÇÕES APÓS AVALIAÇÃO E APLICAÇÃO DO QUESTIONÁRIO:</a:t>
            </a:r>
          </a:p>
          <a:p>
            <a:pPr>
              <a:buNone/>
            </a:pPr>
            <a:endParaRPr lang="pt-BR" sz="1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Corrigir técnica e posição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Mostrar para acompanhante como ajudar no posicionamento da mãe  e do bebê</a:t>
            </a:r>
          </a:p>
          <a:p>
            <a:pPr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Princípios básicos do aconselhamento em amamentação: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Comunicação não verbal empática com linguagem simples e acessível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Fazer perguntas abertas, dando mais espaço para a mãe/nutriz se expressar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Evitar palavras que soam como julgamentos, por exemplo, certo, errado, bem, mal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Aceitar os sentimentos e as opiniões da mãe ( sem precisar concordar ou discordar do que ela pensa)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Reconhecer e elogiar o que a mãe e a criança estão fazendo de maneira adequada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Oferecer poucas informações em cada aconselhamento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Fazer sugestões em vez de dar ordens</a:t>
            </a:r>
          </a:p>
          <a:p>
            <a:pPr marL="0" indent="0">
              <a:buNone/>
            </a:pPr>
            <a:r>
              <a:rPr lang="pt-BR" sz="9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Aplicar escala de Depressão Edimburgo: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pontuação ≥ 12 indica a probabilidade de depressão ( encaminhar para médico de família)</a:t>
            </a:r>
          </a:p>
          <a:p>
            <a:pPr marL="0" indent="0">
              <a:buNone/>
            </a:pPr>
            <a:endParaRPr lang="pt-BR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pt-BR" sz="1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 EU  TENHO SIDO CAPAZ DE ME RIR E ACHAR GRAÇA DAS COISAS: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Como eu sempre fiz (pontuação: 0)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Não quanto antes (pontuação: 1)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Sem dúvida, menos que antes (pontuação:2)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De jeito nenhum (pontuação: 3)</a:t>
            </a:r>
          </a:p>
          <a:p>
            <a:pPr marL="0" indent="0">
              <a:buNone/>
            </a:pPr>
            <a:endParaRPr lang="pt-BR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pt-BR" sz="1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 EU TENHO PENSADO NO FUTURO COM ALEGRIA: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Sim, como de costume (pontuação: 0)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Um pouco menos  que de costume (pontuação: 1)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Muito menos que de costume (pontuação:2)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Praticamente não (pontuação: 3)</a:t>
            </a:r>
          </a:p>
          <a:p>
            <a:pPr marL="0" indent="0">
              <a:buNone/>
            </a:pPr>
            <a:endParaRPr lang="pt-BR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pt-BR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pt-BR" sz="1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  EU TENHO ME CULPADO SEM RAZÃO QUANDO AS COISAS DÃO ERRADO: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Não, de jeito nenhum (pontuação: 0)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Raramente (pontuação: 1)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Sim, as vezes (pontuação: 2)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Sim, muito frequentemente (pontuação: 3)</a:t>
            </a:r>
          </a:p>
          <a:p>
            <a:pPr>
              <a:buNone/>
            </a:pPr>
            <a:endParaRPr lang="pt-BR" sz="900" dirty="0"/>
          </a:p>
          <a:p>
            <a:pPr>
              <a:buNone/>
            </a:pPr>
            <a:endParaRPr lang="pt-BR" sz="900" dirty="0"/>
          </a:p>
          <a:p>
            <a:pPr>
              <a:buNone/>
            </a:pPr>
            <a:r>
              <a:rPr lang="pt-BR" sz="1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 EU TENHO FICADO ANSIOSA OU PREOCUPADA SEM UMA BOA RAZÃO: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Sim, muito seguido  (pontuação: 3)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Sim, às vezes (pontuação: 2)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De vez em quando (pontuação: 1)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Não, de jeito nenhum (pontuação: 0)</a:t>
            </a:r>
          </a:p>
          <a:p>
            <a:pPr marL="0" indent="0" algn="just">
              <a:buNone/>
            </a:pPr>
            <a:endParaRPr lang="pt-BR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pt-BR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pt-BR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4236808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D28C2F19-57EB-107F-2440-06DDDEB98FE3}"/>
              </a:ext>
            </a:extLst>
          </p:cNvPr>
          <p:cNvSpPr/>
          <p:nvPr/>
        </p:nvSpPr>
        <p:spPr>
          <a:xfrm>
            <a:off x="195504" y="238939"/>
            <a:ext cx="6397240" cy="843516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0"/>
          </a:p>
        </p:txBody>
      </p:sp>
      <p:sp>
        <p:nvSpPr>
          <p:cNvPr id="5" name="Espaço Reservado para Conteúdo 3">
            <a:extLst>
              <a:ext uri="{FF2B5EF4-FFF2-40B4-BE49-F238E27FC236}">
                <a16:creationId xmlns:a16="http://schemas.microsoft.com/office/drawing/2014/main" id="{A64713BC-B4D0-4235-7916-18CD08CCA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710" y="242761"/>
            <a:ext cx="6397240" cy="831068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pt-BR" sz="1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  EU TENHO ME SENTIDO ASSUSTADA OU EM PÂNICO, SEM UM BOM MOTIVO:</a:t>
            </a:r>
          </a:p>
          <a:p>
            <a:pPr marL="0" indent="0"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 Sim, muito seguido (pontuação: 3)</a:t>
            </a:r>
          </a:p>
          <a:p>
            <a:pPr marL="0" indent="0"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 Sim, as vezes (pontuação: 2)</a:t>
            </a:r>
          </a:p>
          <a:p>
            <a:pPr marL="0" indent="0"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 ) Raramente (pontuação: 1)</a:t>
            </a:r>
          </a:p>
          <a:p>
            <a:pPr marL="0" indent="0"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Não, de jeito nenhum (pontuação: 0)</a:t>
            </a:r>
          </a:p>
          <a:p>
            <a:pPr marL="0" indent="0">
              <a:buNone/>
            </a:pPr>
            <a:endParaRPr lang="pt-BR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pt-BR" sz="1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 EU TENHO ME SENTIDO SOBRECARREGADA PELAS TAREFAS E ACONTECIMENTOS DO MEU DIA-A-DIA:</a:t>
            </a:r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Sim. Na maioria das vezes eu não consigo lidar bem com eles (pontuação: 3)</a:t>
            </a:r>
            <a:endParaRPr lang="en-US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Sim. Algumas vezes não consigo lidar bem como antes (pontuação: 2)</a:t>
            </a:r>
            <a:endParaRPr lang="en-US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Não. Na maioria das vezes consigo lidar bem com eles (pontuação: 1)</a:t>
            </a:r>
            <a:endParaRPr lang="en-US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Não. Eu consigo lidar com eles tão bem quanto antes (pontuação: 0)</a:t>
            </a:r>
          </a:p>
          <a:p>
            <a:pPr>
              <a:buNone/>
            </a:pPr>
            <a:endParaRPr lang="en-US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pt-BR" sz="1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  EU TENHO ME SENTIDO TÃO INFELIZ QUE EU TENHO TIDO DIFICULDADE DE DORMIR:</a:t>
            </a:r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Sim, na maioria das vezes (pontuação: 3)</a:t>
            </a:r>
            <a:endParaRPr lang="en-US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Sim, algumas vezes (pontuação: 2)</a:t>
            </a:r>
            <a:endParaRPr lang="en-US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Raramente (pontuação: 1)</a:t>
            </a:r>
            <a:endParaRPr lang="en-US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Não, nenhuma vez (pontuação: 0)</a:t>
            </a:r>
          </a:p>
          <a:p>
            <a:pPr>
              <a:buNone/>
            </a:pPr>
            <a:endParaRPr lang="en-US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pt-BR" sz="1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10.  EU TENHO ME SENTIDO TRISTE OU MUITO MAL:</a:t>
            </a:r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Sim, na maioria das vezes (pontuação: 3)</a:t>
            </a:r>
            <a:endParaRPr lang="en-US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Sim, muitas vezes (pontuação: 2)</a:t>
            </a:r>
            <a:endParaRPr lang="en-US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Raramente (pontuação: 1)</a:t>
            </a:r>
            <a:endParaRPr lang="en-US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Não, de jeito nenhum (pontuação: 0)</a:t>
            </a:r>
          </a:p>
          <a:p>
            <a:pPr>
              <a:buNone/>
            </a:pPr>
            <a:endParaRPr lang="pt-BR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pt-BR" sz="1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11.  EU TENHO ME SENTIDO TÃO TRISTE QUE TENHO CHORADO:</a:t>
            </a:r>
          </a:p>
          <a:p>
            <a:pPr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Sim, a maior parte do tempo (pontuação: 3)</a:t>
            </a:r>
          </a:p>
          <a:p>
            <a:pPr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Sim, muitas vezes (pontuação: 2)</a:t>
            </a:r>
          </a:p>
          <a:p>
            <a:pPr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Só de vez em quando (pontuação: 1)</a:t>
            </a:r>
          </a:p>
          <a:p>
            <a:pPr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Não, nunca (pontuação: 0)</a:t>
            </a:r>
          </a:p>
          <a:p>
            <a:pPr>
              <a:buNone/>
            </a:pPr>
            <a:endParaRPr lang="pt-BR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pt-BR" sz="1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12.  EU TENHO PENSADO EM FAZER ALGUMA COISA CONTRA MIM MESMA:</a:t>
            </a:r>
          </a:p>
          <a:p>
            <a:pPr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Sim, muitas vezes (pontuação: 3)</a:t>
            </a:r>
          </a:p>
          <a:p>
            <a:pPr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Às vezes (pontuação: 2)</a:t>
            </a:r>
          </a:p>
          <a:p>
            <a:pPr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Raramente (pontuação: 1)</a:t>
            </a:r>
          </a:p>
          <a:p>
            <a:pPr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 ) Nunca (pontuação: 0)</a:t>
            </a:r>
          </a:p>
          <a:p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Após consulta de enfermagem:</a:t>
            </a:r>
            <a:endParaRPr lang="en-US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Encaminhar puérpera e bebê para primeira consulta do recém-nascido com pediatra</a:t>
            </a:r>
            <a:endParaRPr lang="en-US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Encaminhar para pediatra pontos favoráveis, dificuldades relacionadas a amamentação e pontuação da escala LATCH</a:t>
            </a:r>
          </a:p>
          <a:p>
            <a:pPr>
              <a:buNone/>
            </a:pPr>
            <a:endParaRPr lang="pt-BR" sz="1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pt-BR" sz="1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pt-BR" sz="1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pt-BR" sz="1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pt-BR" sz="1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60782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F66CAA9-3D26-3B46-5DC7-C1C79D417481}"/>
              </a:ext>
            </a:extLst>
          </p:cNvPr>
          <p:cNvSpPr txBox="1"/>
          <p:nvPr/>
        </p:nvSpPr>
        <p:spPr>
          <a:xfrm>
            <a:off x="381275" y="393723"/>
            <a:ext cx="6209750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361950" indent="-185738"/>
            <a:endParaRPr lang="pt-BR" sz="1000" dirty="0"/>
          </a:p>
          <a:p>
            <a:pPr marL="361950" indent="-185738"/>
            <a:endParaRPr lang="pt-BR" sz="1000" dirty="0"/>
          </a:p>
          <a:p>
            <a:pPr marL="361950" indent="-185738"/>
            <a:endParaRPr lang="pt-BR" sz="1000" dirty="0"/>
          </a:p>
          <a:p>
            <a:pPr marL="361950" indent="-185738"/>
            <a:endParaRPr lang="pt-BR" sz="1000" dirty="0"/>
          </a:p>
          <a:p>
            <a:pPr marL="361950" indent="-185738"/>
            <a:endParaRPr lang="pt-BR" sz="1000" dirty="0"/>
          </a:p>
          <a:p>
            <a:pPr marL="361950" indent="-185738"/>
            <a:endParaRPr lang="pt-BR" sz="1000" dirty="0"/>
          </a:p>
          <a:p>
            <a:pPr marL="361950" indent="-185738"/>
            <a:endParaRPr lang="pt-BR" sz="1000" dirty="0"/>
          </a:p>
          <a:p>
            <a:pPr marL="361950" indent="-185738"/>
            <a:endParaRPr lang="pt-BR" sz="1000" dirty="0"/>
          </a:p>
          <a:p>
            <a:pPr marL="361950" indent="-185738"/>
            <a:endParaRPr lang="pt-BR" sz="1000" dirty="0"/>
          </a:p>
          <a:p>
            <a:pPr marL="361950" indent="-185738"/>
            <a:endParaRPr lang="pt-BR" sz="1000" dirty="0"/>
          </a:p>
          <a:p>
            <a:pPr marL="361950" indent="-185738"/>
            <a:endParaRPr lang="pt-BR" sz="1000" dirty="0"/>
          </a:p>
          <a:p>
            <a:pPr marL="361950" indent="-185738"/>
            <a:endParaRPr lang="pt-BR" sz="1000" dirty="0"/>
          </a:p>
        </p:txBody>
      </p:sp>
      <p:sp>
        <p:nvSpPr>
          <p:cNvPr id="5" name="Espaço Reservado para Conteúdo 3">
            <a:extLst>
              <a:ext uri="{FF2B5EF4-FFF2-40B4-BE49-F238E27FC236}">
                <a16:creationId xmlns:a16="http://schemas.microsoft.com/office/drawing/2014/main" id="{D79B8A16-8AC4-CA58-8907-E8EB234F3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275" y="393723"/>
            <a:ext cx="6209750" cy="198752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pt-BR" sz="1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II. Referências </a:t>
            </a:r>
          </a:p>
          <a:p>
            <a:pPr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[1] Giugliani, ERJ. Tópicos básicos em aleitamento materno.</a:t>
            </a:r>
            <a:r>
              <a:rPr lang="pt-BR" sz="9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In: 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Tratado de pediatria/</a:t>
            </a:r>
            <a:r>
              <a:rPr lang="pt-BR" sz="9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organização Sociedade Brasileira de Pediatria - 6. ed. - Barueri [SP] : Manole, 2025. Vol. 1 cap 1 pg. 616-622.</a:t>
            </a:r>
            <a:endParaRPr lang="en-US" sz="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[2] Vieira AC, Costa AR, Gome PG. Boas práticas em aleitamento materno: Aplicação do formulário de observação e avaliação da mamada. Rev. Soc. Bras. </a:t>
            </a:r>
            <a:r>
              <a:rPr lang="pt-BR" sz="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Enferm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Ped.  v.15, n.1, p 13-20  Junho 2015.</a:t>
            </a:r>
          </a:p>
          <a:p>
            <a:pPr marL="0" indent="0" algn="just"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[3] Conceição CM, Coca KP, Alves MR, Almeida FA </a:t>
            </a:r>
            <a:r>
              <a:rPr lang="pt-BR" sz="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Validation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LATCH </a:t>
            </a:r>
            <a:r>
              <a:rPr lang="pt-BR" sz="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breastfeeding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assessment </a:t>
            </a:r>
            <a:r>
              <a:rPr lang="pt-BR" sz="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instrument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pt-BR" sz="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Portuguese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language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Acta Paul </a:t>
            </a:r>
            <a:r>
              <a:rPr lang="pt-BR" sz="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Enferm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2017;30(2):210-6.</a:t>
            </a:r>
          </a:p>
          <a:p>
            <a:pPr marL="0" indent="0" algn="just"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[4] Conceição CM et al. LATCH as a </a:t>
            </a:r>
            <a:r>
              <a:rPr lang="pt-BR" sz="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systematic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tool for assessment </a:t>
            </a:r>
            <a:r>
              <a:rPr lang="pt-BR" sz="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breastfeeding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technique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pt-BR" sz="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maternity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Acta Paul </a:t>
            </a:r>
            <a:r>
              <a:rPr lang="pt-BR" sz="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Enferm</a:t>
            </a: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2022; 35:eAPE03181. </a:t>
            </a:r>
          </a:p>
          <a:p>
            <a:pPr marL="0" indent="0" algn="just">
              <a:buNone/>
            </a:pPr>
            <a:r>
              <a:rPr lang="pt-BR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[5] </a:t>
            </a:r>
            <a:r>
              <a:rPr lang="pt-BR" sz="900" dirty="0">
                <a:solidFill>
                  <a:srgbClr val="21212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Figueira P, Corrêa H, </a:t>
            </a:r>
            <a:r>
              <a:rPr lang="pt-BR" sz="900" dirty="0" err="1">
                <a:solidFill>
                  <a:srgbClr val="21212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Malloy</a:t>
            </a:r>
            <a:r>
              <a:rPr lang="pt-BR" sz="900" dirty="0">
                <a:solidFill>
                  <a:srgbClr val="21212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-Diniz L, Romano-Silva MA. Edinburgh </a:t>
            </a:r>
            <a:r>
              <a:rPr lang="pt-BR" sz="900" dirty="0" err="1">
                <a:solidFill>
                  <a:srgbClr val="21212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Postnatal</a:t>
            </a:r>
            <a:r>
              <a:rPr lang="pt-BR" sz="900" dirty="0">
                <a:solidFill>
                  <a:srgbClr val="21212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900" dirty="0" err="1">
                <a:solidFill>
                  <a:srgbClr val="21212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Depression</a:t>
            </a:r>
            <a:r>
              <a:rPr lang="pt-BR" sz="900" dirty="0">
                <a:solidFill>
                  <a:srgbClr val="21212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900" dirty="0" err="1">
                <a:solidFill>
                  <a:srgbClr val="21212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Scale</a:t>
            </a:r>
            <a:r>
              <a:rPr lang="pt-BR" sz="900" dirty="0">
                <a:solidFill>
                  <a:srgbClr val="21212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pt-BR" sz="900" dirty="0" err="1">
                <a:solidFill>
                  <a:srgbClr val="21212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screening</a:t>
            </a:r>
            <a:r>
              <a:rPr lang="pt-BR" sz="900" dirty="0">
                <a:solidFill>
                  <a:srgbClr val="21212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pt-BR" sz="900" dirty="0" err="1">
                <a:solidFill>
                  <a:srgbClr val="21212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pt-BR" sz="900" dirty="0">
                <a:solidFill>
                  <a:srgbClr val="21212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900" dirty="0" err="1">
                <a:solidFill>
                  <a:srgbClr val="21212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public</a:t>
            </a:r>
            <a:r>
              <a:rPr lang="pt-BR" sz="900" dirty="0">
                <a:solidFill>
                  <a:srgbClr val="21212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900" dirty="0" err="1">
                <a:solidFill>
                  <a:srgbClr val="21212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health</a:t>
            </a:r>
            <a:r>
              <a:rPr lang="pt-BR" sz="900" dirty="0">
                <a:solidFill>
                  <a:srgbClr val="21212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system. </a:t>
            </a:r>
            <a:r>
              <a:rPr lang="pt-BR" sz="900" dirty="0" err="1">
                <a:solidFill>
                  <a:srgbClr val="21212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</a:t>
            </a:r>
            <a:r>
              <a:rPr lang="pt-BR" sz="900" dirty="0">
                <a:solidFill>
                  <a:srgbClr val="21212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Saude Publica. 2009 Aug;43 </a:t>
            </a:r>
            <a:r>
              <a:rPr lang="pt-BR" sz="900" dirty="0" err="1">
                <a:solidFill>
                  <a:srgbClr val="21212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Suppl</a:t>
            </a:r>
            <a:r>
              <a:rPr lang="pt-BR" sz="900" dirty="0">
                <a:solidFill>
                  <a:srgbClr val="21212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1:79-84. </a:t>
            </a:r>
            <a:r>
              <a:rPr lang="pt-BR" sz="900" dirty="0" err="1">
                <a:solidFill>
                  <a:srgbClr val="21212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doi</a:t>
            </a:r>
            <a:r>
              <a:rPr lang="pt-BR" sz="900" dirty="0">
                <a:solidFill>
                  <a:srgbClr val="21212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10.1590/s0034-89102009000800012.</a:t>
            </a:r>
            <a:endParaRPr lang="pt-BR" sz="900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45221DFC-0E5A-EC65-5FD5-4052DF1C4B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652955"/>
              </p:ext>
            </p:extLst>
          </p:nvPr>
        </p:nvGraphicFramePr>
        <p:xfrm>
          <a:off x="381275" y="2468713"/>
          <a:ext cx="6209749" cy="611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3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6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80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5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98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44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1038">
                <a:tc>
                  <a:txBody>
                    <a:bodyPr/>
                    <a:lstStyle/>
                    <a:p>
                      <a:r>
                        <a:rPr lang="pt-BR" sz="9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Código Documento</a:t>
                      </a:r>
                      <a:r>
                        <a:rPr lang="pt-BR" sz="900" b="1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</a:p>
                    <a:p>
                      <a:r>
                        <a:rPr lang="pt-BR" sz="900" b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CPTW501.1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9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Elaborador:</a:t>
                      </a:r>
                    </a:p>
                    <a:p>
                      <a:r>
                        <a:rPr lang="pt-BR" sz="9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Ana Claudia Grunspun Pitta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Revisor PM:</a:t>
                      </a:r>
                    </a:p>
                    <a:p>
                      <a:r>
                        <a:rPr lang="pt-BR" sz="9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Fernando Ramos de Mattos</a:t>
                      </a:r>
                      <a:endParaRPr lang="pt-BR" sz="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9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Aprovador:</a:t>
                      </a:r>
                    </a:p>
                    <a:p>
                      <a:r>
                        <a:rPr lang="pt-BR" sz="9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Andrea Maria Novaes Machado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Data de Elaboração:</a:t>
                      </a:r>
                    </a:p>
                    <a:p>
                      <a:r>
                        <a:rPr lang="pt-BR" sz="9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25/11/2026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Data de Aprovação:</a:t>
                      </a:r>
                    </a:p>
                    <a:p>
                      <a:r>
                        <a:rPr lang="pt-BR" sz="9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09/03/2026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4324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98C5F87643E94498B4068FEAD183A36" ma:contentTypeVersion="5" ma:contentTypeDescription="Crie um novo documento." ma:contentTypeScope="" ma:versionID="164dcc935fccb0265600f536742634fc">
  <xsd:schema xmlns:xsd="http://www.w3.org/2001/XMLSchema" xmlns:xs="http://www.w3.org/2001/XMLSchema" xmlns:p="http://schemas.microsoft.com/office/2006/metadata/properties" xmlns:ns2="f3dd6f50-6fa2-4977-90be-32c735f51b56" targetNamespace="http://schemas.microsoft.com/office/2006/metadata/properties" ma:root="true" ma:fieldsID="250325d87fdf7cec2c960ef83ee7dca0" ns2:_="">
    <xsd:import namespace="f3dd6f50-6fa2-4977-90be-32c735f51b56"/>
    <xsd:element name="properties">
      <xsd:complexType>
        <xsd:sequence>
          <xsd:element name="documentManagement">
            <xsd:complexType>
              <xsd:all>
                <xsd:element ref="ns2:Especialidade"/>
                <xsd:element ref="ns2:Especialidade_x003a_T_x00ed_tulo" minOccurs="0"/>
                <xsd:element ref="ns2:Titulo_x002d_sem_x002d_acento"/>
                <xsd:element ref="ns2:Especialidade_x002d_sem_x002d_acento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dd6f50-6fa2-4977-90be-32c735f51b56" elementFormDefault="qualified">
    <xsd:import namespace="http://schemas.microsoft.com/office/2006/documentManagement/types"/>
    <xsd:import namespace="http://schemas.microsoft.com/office/infopath/2007/PartnerControls"/>
    <xsd:element name="Especialidade" ma:index="8" ma:displayName="Especialidade" ma:list="{24baed63-339f-4582-afdb-ecfcdb7b0df3}" ma:internalName="Especialidade" ma:showField="Title">
      <xsd:simpleType>
        <xsd:restriction base="dms:Lookup"/>
      </xsd:simpleType>
    </xsd:element>
    <xsd:element name="Especialidade_x003a_T_x00ed_tulo" ma:index="9" nillable="true" ma:displayName="Especialidade:Título" ma:list="{24baed63-339f-4582-afdb-ecfcdb7b0df3}" ma:internalName="Especialidade_x003a_T_x00ed_tulo" ma:readOnly="true" ma:showField="Title" ma:web="beb0b841-f977-479f-b68f-2bd88de512bc">
      <xsd:simpleType>
        <xsd:restriction base="dms:Lookup"/>
      </xsd:simpleType>
    </xsd:element>
    <xsd:element name="Titulo_x002d_sem_x002d_acento" ma:index="10" ma:displayName="Titulo-sem-acento" ma:internalName="Titulo_x002d_sem_x002d_acento">
      <xsd:simpleType>
        <xsd:restriction base="dms:Text">
          <xsd:maxLength value="255"/>
        </xsd:restriction>
      </xsd:simpleType>
    </xsd:element>
    <xsd:element name="Especialidade_x002d_sem_x002d_acento" ma:index="11" ma:displayName="Especialidade-sem-acento" ma:internalName="Especialidade_x002d_sem_x002d_acento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specialidade_x002d_sem_x002d_acento xmlns="f3dd6f50-6fa2-4977-90be-32c735f51b56">clinicas-einstein</Especialidade_x002d_sem_x002d_acento>
    <Especialidade xmlns="f3dd6f50-6fa2-4977-90be-32c735f51b56">40</Especialidade>
    <Titulo_x002d_sem_x002d_acento xmlns="f3dd6f50-6fa2-4977-90be-32c735f51b56">Puericultura-Consulta-de-Avaliacao-da-Amamentacao</Titulo_x002d_sem_x002d_acento>
  </documentManagement>
</p:properties>
</file>

<file path=customXml/itemProps1.xml><?xml version="1.0" encoding="utf-8"?>
<ds:datastoreItem xmlns:ds="http://schemas.openxmlformats.org/officeDocument/2006/customXml" ds:itemID="{8526FFEC-3996-44EC-BA30-D42BA58C866E}"/>
</file>

<file path=customXml/itemProps2.xml><?xml version="1.0" encoding="utf-8"?>
<ds:datastoreItem xmlns:ds="http://schemas.openxmlformats.org/officeDocument/2006/customXml" ds:itemID="{1ECF0FA4-31C8-4AFB-905C-957C4E4B17E1}"/>
</file>

<file path=customXml/itemProps3.xml><?xml version="1.0" encoding="utf-8"?>
<ds:datastoreItem xmlns:ds="http://schemas.openxmlformats.org/officeDocument/2006/customXml" ds:itemID="{A8D85F34-1910-4250-A18F-18D189F5049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1338</Words>
  <Application>Microsoft Office PowerPoint</Application>
  <PresentationFormat>Personalizar</PresentationFormat>
  <Paragraphs>186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Hospital Albert Einstein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Puericultura - Consulta de Avaliação da Amamentação</dc:title>
  <dc:creator>Amanda Lindsay da Silveira</dc:creator>
  <cp:lastModifiedBy>Amanda Lindsay da Silveira</cp:lastModifiedBy>
  <cp:revision>7</cp:revision>
  <dcterms:created xsi:type="dcterms:W3CDTF">2026-03-05T11:51:29Z</dcterms:created>
  <dcterms:modified xsi:type="dcterms:W3CDTF">2026-03-12T14:39:56Z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0x010100C98C5F87643E94498B4068FEAD183A36</vt:lpwstr>
  </property>
</Properties>
</file>